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78" r:id="rId4"/>
    <p:sldId id="277" r:id="rId5"/>
    <p:sldId id="280" r:id="rId6"/>
    <p:sldId id="263" r:id="rId7"/>
    <p:sldId id="264" r:id="rId8"/>
    <p:sldId id="267" r:id="rId9"/>
    <p:sldId id="265" r:id="rId10"/>
    <p:sldId id="269" r:id="rId11"/>
    <p:sldId id="271" r:id="rId12"/>
    <p:sldId id="268" r:id="rId13"/>
    <p:sldId id="273" r:id="rId14"/>
    <p:sldId id="282" r:id="rId15"/>
    <p:sldId id="275" r:id="rId16"/>
    <p:sldId id="28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78" y="4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testasp.vulnweb.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19200"/>
            <a:ext cx="8458200" cy="4419600"/>
          </a:xfrm>
        </p:spPr>
        <p:txBody>
          <a:bodyPr>
            <a:normAutofit/>
          </a:bodyPr>
          <a:lstStyle/>
          <a:p>
            <a:r>
              <a:rPr lang="en-US" dirty="0"/>
              <a:t/>
            </a:r>
            <a:br>
              <a:rPr lang="en-US" dirty="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272472" y="4343400"/>
            <a:ext cx="3004127" cy="923330"/>
          </a:xfrm>
          <a:prstGeom prst="rect">
            <a:avLst/>
          </a:prstGeom>
          <a:noFill/>
        </p:spPr>
        <p:txBody>
          <a:bodyPr wrap="square" lIns="91440" tIns="45720" rIns="91440" bIns="45720">
            <a:spAutoFit/>
          </a:bodyPr>
          <a:lstStyle/>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Task - 3</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388097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21111" r="41667"/>
          <a:stretch/>
        </p:blipFill>
        <p:spPr>
          <a:xfrm>
            <a:off x="0" y="761999"/>
            <a:ext cx="9144000" cy="6096001"/>
          </a:xfrm>
        </p:spPr>
      </p:pic>
    </p:spTree>
    <p:extLst>
      <p:ext uri="{BB962C8B-B14F-4D97-AF65-F5344CB8AC3E}">
        <p14:creationId xmlns:p14="http://schemas.microsoft.com/office/powerpoint/2010/main" val="1856905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5" y="990600"/>
            <a:ext cx="9136945" cy="5835073"/>
          </a:xfrm>
        </p:spPr>
      </p:pic>
    </p:spTree>
    <p:extLst>
      <p:ext uri="{BB962C8B-B14F-4D97-AF65-F5344CB8AC3E}">
        <p14:creationId xmlns:p14="http://schemas.microsoft.com/office/powerpoint/2010/main" val="1717405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 t="82279" r="44820"/>
          <a:stretch/>
        </p:blipFill>
        <p:spPr>
          <a:xfrm>
            <a:off x="0" y="1673403"/>
            <a:ext cx="5708073" cy="1101235"/>
          </a:xfrm>
        </p:spPr>
      </p:pic>
      <p:sp>
        <p:nvSpPr>
          <p:cNvPr id="5" name="TextBox 4"/>
          <p:cNvSpPr txBox="1"/>
          <p:nvPr/>
        </p:nvSpPr>
        <p:spPr>
          <a:xfrm>
            <a:off x="0" y="3505200"/>
            <a:ext cx="9144000" cy="2677656"/>
          </a:xfrm>
          <a:prstGeom prst="rect">
            <a:avLst/>
          </a:prstGeom>
          <a:noFill/>
        </p:spPr>
        <p:txBody>
          <a:bodyPr wrap="square" rtlCol="0">
            <a:spAutoFit/>
          </a:bodyPr>
          <a:lstStyle/>
          <a:p>
            <a:endParaRPr lang="en-IN" sz="2800" dirty="0" smtClean="0"/>
          </a:p>
          <a:p>
            <a:endParaRPr lang="en-IN" sz="2800" dirty="0"/>
          </a:p>
          <a:p>
            <a:endParaRPr lang="en-IN" sz="2800" dirty="0"/>
          </a:p>
          <a:p>
            <a:r>
              <a:rPr lang="en-IN" sz="2800" dirty="0" smtClean="0"/>
              <a:t>With help of SQL injection vulnerability and the tool of SQL map we are able to exploit the site and are able to retrieve information that should not be seen by the client.</a:t>
            </a:r>
            <a:endParaRPr lang="en-IN" sz="2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0833"/>
          <a:stretch/>
        </p:blipFill>
        <p:spPr>
          <a:xfrm>
            <a:off x="0" y="800138"/>
            <a:ext cx="6324600" cy="62442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33408"/>
          <a:stretch/>
        </p:blipFill>
        <p:spPr>
          <a:xfrm>
            <a:off x="0" y="2895600"/>
            <a:ext cx="3162614" cy="1517073"/>
          </a:xfrm>
          <a:prstGeom prst="rect">
            <a:avLst/>
          </a:prstGeom>
        </p:spPr>
      </p:pic>
    </p:spTree>
    <p:extLst>
      <p:ext uri="{BB962C8B-B14F-4D97-AF65-F5344CB8AC3E}">
        <p14:creationId xmlns:p14="http://schemas.microsoft.com/office/powerpoint/2010/main" val="2483353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Mitigation</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sp>
        <p:nvSpPr>
          <p:cNvPr id="11" name="TextBox 10"/>
          <p:cNvSpPr txBox="1"/>
          <p:nvPr/>
        </p:nvSpPr>
        <p:spPr>
          <a:xfrm>
            <a:off x="136236" y="1524000"/>
            <a:ext cx="8931564" cy="3657600"/>
          </a:xfrm>
          <a:prstGeom prst="rect">
            <a:avLst/>
          </a:prstGeom>
          <a:noFill/>
        </p:spPr>
        <p:txBody>
          <a:bodyPr wrap="square" rtlCol="0">
            <a:spAutoFit/>
          </a:bodyPr>
          <a:lstStyle/>
          <a:p>
            <a:r>
              <a:rPr lang="en-IN" sz="2800" dirty="0" smtClean="0"/>
              <a:t>The SQL Injection can be mitigated through SDLC and secure coding.</a:t>
            </a:r>
          </a:p>
          <a:p>
            <a:endParaRPr lang="en-IN" sz="2800" dirty="0"/>
          </a:p>
          <a:p>
            <a:r>
              <a:rPr lang="en-IN" sz="2800" dirty="0" smtClean="0"/>
              <a:t>We can also provide input validation and sanitation the client side and the server side solutions. In server side sanitization and input validation ensures data input by the user in double or single quotes that could modify an SQL query.</a:t>
            </a:r>
            <a:endParaRPr lang="en-IN" sz="2800" dirty="0"/>
          </a:p>
        </p:txBody>
      </p:sp>
      <p:sp>
        <p:nvSpPr>
          <p:cNvPr id="12" name="Content Placeholder 11"/>
          <p:cNvSpPr>
            <a:spLocks noGrp="1"/>
          </p:cNvSpPr>
          <p:nvPr>
            <p:ph idx="1"/>
          </p:nvPr>
        </p:nvSpPr>
        <p:spPr>
          <a:xfrm>
            <a:off x="0" y="2895600"/>
            <a:ext cx="9067800" cy="3048000"/>
          </a:xfrm>
        </p:spPr>
        <p:txBody>
          <a:bodyPr>
            <a:normAutofit/>
          </a:bodyPr>
          <a:lstStyle/>
          <a:p>
            <a:pPr marL="0" indent="0">
              <a:buNone/>
            </a:pPr>
            <a:r>
              <a:rPr lang="en-IN" dirty="0" smtClean="0"/>
              <a:t> </a:t>
            </a:r>
            <a:endParaRPr lang="en-IN" dirty="0"/>
          </a:p>
        </p:txBody>
      </p:sp>
    </p:spTree>
    <p:extLst>
      <p:ext uri="{BB962C8B-B14F-4D97-AF65-F5344CB8AC3E}">
        <p14:creationId xmlns:p14="http://schemas.microsoft.com/office/powerpoint/2010/main" val="370997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Vulnerability</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sp>
        <p:nvSpPr>
          <p:cNvPr id="11" name="TextBox 10"/>
          <p:cNvSpPr txBox="1"/>
          <p:nvPr/>
        </p:nvSpPr>
        <p:spPr>
          <a:xfrm>
            <a:off x="168564" y="838200"/>
            <a:ext cx="8382000" cy="1815882"/>
          </a:xfrm>
          <a:prstGeom prst="rect">
            <a:avLst/>
          </a:prstGeom>
          <a:noFill/>
        </p:spPr>
        <p:txBody>
          <a:bodyPr wrap="square" rtlCol="0">
            <a:spAutoFit/>
          </a:bodyPr>
          <a:lstStyle/>
          <a:p>
            <a:r>
              <a:rPr lang="en-IN" sz="2800" dirty="0" smtClean="0"/>
              <a:t>The site is also vulnerable to the Cross Site Scripting attacks also. Due to which an attacker can inject </a:t>
            </a:r>
            <a:r>
              <a:rPr lang="en-IN" sz="2800" dirty="0" err="1" smtClean="0"/>
              <a:t>javascript</a:t>
            </a:r>
            <a:r>
              <a:rPr lang="en-IN" sz="2800" dirty="0" smtClean="0"/>
              <a:t> code in the html code of the site and can harm the site and the users using it as well.</a:t>
            </a:r>
            <a:endParaRPr lang="en-IN" sz="2800" dirty="0"/>
          </a:p>
        </p:txBody>
      </p:sp>
      <p:sp>
        <p:nvSpPr>
          <p:cNvPr id="12" name="Content Placeholder 11"/>
          <p:cNvSpPr>
            <a:spLocks noGrp="1"/>
          </p:cNvSpPr>
          <p:nvPr>
            <p:ph idx="1"/>
          </p:nvPr>
        </p:nvSpPr>
        <p:spPr>
          <a:xfrm>
            <a:off x="0" y="2895600"/>
            <a:ext cx="9067800" cy="3048000"/>
          </a:xfrm>
        </p:spPr>
        <p:txBody>
          <a:bodyPr>
            <a:normAutofit fontScale="92500" lnSpcReduction="10000"/>
          </a:bodyPr>
          <a:lstStyle/>
          <a:p>
            <a:pPr marL="0" indent="0">
              <a:buNone/>
            </a:pPr>
            <a:r>
              <a:rPr lang="en-US" dirty="0"/>
              <a:t>XSS attacks occur when an attacker uses a web application to send malicious code, generally in the form of a browser side script, to a different end user. Flaws that allow these attacks to succeed are quite widespread and occur anywhere a web application uses input from a user within the output it generates without validating or encoding it.</a:t>
            </a:r>
            <a:endParaRPr lang="en-IN" dirty="0"/>
          </a:p>
        </p:txBody>
      </p:sp>
    </p:spTree>
    <p:extLst>
      <p:ext uri="{BB962C8B-B14F-4D97-AF65-F5344CB8AC3E}">
        <p14:creationId xmlns:p14="http://schemas.microsoft.com/office/powerpoint/2010/main" val="3874762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r="22421" b="25179"/>
          <a:stretch/>
        </p:blipFill>
        <p:spPr>
          <a:xfrm>
            <a:off x="0" y="857682"/>
            <a:ext cx="9144000" cy="2169763"/>
          </a:xfr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48591"/>
          <a:stretch/>
        </p:blipFill>
        <p:spPr>
          <a:xfrm>
            <a:off x="0" y="3962400"/>
            <a:ext cx="9144000" cy="1443789"/>
          </a:xfrm>
          <a:prstGeom prst="rect">
            <a:avLst/>
          </a:prstGeom>
        </p:spPr>
      </p:pic>
    </p:spTree>
    <p:extLst>
      <p:ext uri="{BB962C8B-B14F-4D97-AF65-F5344CB8AC3E}">
        <p14:creationId xmlns:p14="http://schemas.microsoft.com/office/powerpoint/2010/main" val="1259878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Mitigation</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sp>
        <p:nvSpPr>
          <p:cNvPr id="11" name="TextBox 10"/>
          <p:cNvSpPr txBox="1"/>
          <p:nvPr/>
        </p:nvSpPr>
        <p:spPr>
          <a:xfrm>
            <a:off x="136236" y="1524000"/>
            <a:ext cx="8931564" cy="2677656"/>
          </a:xfrm>
          <a:prstGeom prst="rect">
            <a:avLst/>
          </a:prstGeom>
          <a:noFill/>
        </p:spPr>
        <p:txBody>
          <a:bodyPr wrap="square" rtlCol="0">
            <a:spAutoFit/>
          </a:bodyPr>
          <a:lstStyle/>
          <a:p>
            <a:endParaRPr lang="en-IN" sz="2800" dirty="0"/>
          </a:p>
          <a:p>
            <a:r>
              <a:rPr lang="en-IN" sz="2800" dirty="0" smtClean="0"/>
              <a:t>We can also provide input validation and sanitation the client side and the server side solutions. In server side sanitization and input validation ensures data input by the user in double or single quotes that could modify an </a:t>
            </a:r>
            <a:r>
              <a:rPr lang="en-IN" sz="2800" smtClean="0"/>
              <a:t>XSS attack.</a:t>
            </a:r>
            <a:endParaRPr lang="en-IN" sz="2800" dirty="0"/>
          </a:p>
        </p:txBody>
      </p:sp>
      <p:sp>
        <p:nvSpPr>
          <p:cNvPr id="12" name="Content Placeholder 11"/>
          <p:cNvSpPr>
            <a:spLocks noGrp="1"/>
          </p:cNvSpPr>
          <p:nvPr>
            <p:ph idx="1"/>
          </p:nvPr>
        </p:nvSpPr>
        <p:spPr>
          <a:xfrm>
            <a:off x="0" y="2895600"/>
            <a:ext cx="9067800" cy="3048000"/>
          </a:xfrm>
        </p:spPr>
        <p:txBody>
          <a:bodyPr>
            <a:normAutofit/>
          </a:bodyPr>
          <a:lstStyle/>
          <a:p>
            <a:pPr marL="0" indent="0">
              <a:buNone/>
            </a:pPr>
            <a:r>
              <a:rPr lang="en-IN" dirty="0" smtClean="0"/>
              <a:t> </a:t>
            </a:r>
            <a:endParaRPr lang="en-IN" dirty="0"/>
          </a:p>
        </p:txBody>
      </p:sp>
    </p:spTree>
    <p:extLst>
      <p:ext uri="{BB962C8B-B14F-4D97-AF65-F5344CB8AC3E}">
        <p14:creationId xmlns:p14="http://schemas.microsoft.com/office/powerpoint/2010/main" val="2216038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1400" b="1" u="sng" dirty="0" smtClean="0"/>
              <a:t>             </a:t>
            </a:r>
            <a:r>
              <a:rPr lang="en-US" sz="4000" b="1" u="sng" dirty="0" smtClean="0"/>
              <a:t>           </a:t>
            </a:r>
            <a:endParaRPr lang="en-US" sz="4000" b="1" u="sng" dirty="0"/>
          </a:p>
        </p:txBody>
      </p:sp>
      <p:sp>
        <p:nvSpPr>
          <p:cNvPr id="3" name="Content Placeholder 2"/>
          <p:cNvSpPr>
            <a:spLocks noGrp="1"/>
          </p:cNvSpPr>
          <p:nvPr>
            <p:ph idx="1"/>
          </p:nvPr>
        </p:nvSpPr>
        <p:spPr>
          <a:xfrm>
            <a:off x="1" y="779185"/>
            <a:ext cx="9127836" cy="6078815"/>
          </a:xfrm>
        </p:spPr>
        <p:txBody>
          <a:bodyPr>
            <a:normAutofit/>
          </a:bodyPr>
          <a:lstStyle/>
          <a:p>
            <a:pPr marL="0" indent="0">
              <a:buNone/>
            </a:pPr>
            <a:endParaRPr lang="en-US" sz="2800" dirty="0" smtClean="0"/>
          </a:p>
          <a:p>
            <a:pPr marL="0" indent="0">
              <a:buNone/>
            </a:pPr>
            <a:endParaRPr lang="en-US" sz="2800" dirty="0" smtClean="0"/>
          </a:p>
          <a:p>
            <a:pPr marL="0" indent="0">
              <a:buNone/>
            </a:pPr>
            <a:r>
              <a:rPr lang="en-US" sz="2800" dirty="0" smtClean="0"/>
              <a:t>The site of </a:t>
            </a:r>
            <a:r>
              <a:rPr lang="en-US" sz="2800" dirty="0" err="1" smtClean="0"/>
              <a:t>acunetix</a:t>
            </a:r>
            <a:r>
              <a:rPr lang="en-US" sz="2800" dirty="0" smtClean="0"/>
              <a:t> </a:t>
            </a:r>
            <a:r>
              <a:rPr lang="en-US" sz="2800" dirty="0" err="1" smtClean="0"/>
              <a:t>acuform</a:t>
            </a:r>
            <a:r>
              <a:rPr lang="en-US" sz="2800" dirty="0" smtClean="0"/>
              <a:t> url: </a:t>
            </a:r>
            <a:r>
              <a:rPr lang="en-US" sz="2800" dirty="0" smtClean="0">
                <a:hlinkClick r:id="rId2"/>
              </a:rPr>
              <a:t>http</a:t>
            </a:r>
            <a:r>
              <a:rPr lang="en-US" sz="2800" dirty="0">
                <a:hlinkClick r:id="rId2"/>
              </a:rPr>
              <a:t>://testasp.vulnweb.com</a:t>
            </a:r>
            <a:r>
              <a:rPr lang="en-US" sz="2800" dirty="0" smtClean="0">
                <a:hlinkClick r:id="rId2"/>
              </a:rPr>
              <a:t>/</a:t>
            </a:r>
            <a:r>
              <a:rPr lang="en-US" sz="2800" dirty="0" smtClean="0"/>
              <a:t> is a vulnerable site which is has an abundance of vulnerability.</a:t>
            </a:r>
          </a:p>
          <a:p>
            <a:pPr marL="0" indent="0">
              <a:buNone/>
            </a:pPr>
            <a:r>
              <a:rPr lang="en-US" sz="2800" dirty="0" smtClean="0"/>
              <a:t>The site has different types of vulnerabilities for </a:t>
            </a:r>
            <a:r>
              <a:rPr lang="en-US" sz="2800" dirty="0" err="1" smtClean="0"/>
              <a:t>eg</a:t>
            </a:r>
            <a:r>
              <a:rPr lang="en-US" sz="2800" dirty="0" smtClean="0"/>
              <a:t>:</a:t>
            </a:r>
          </a:p>
          <a:p>
            <a:pPr marL="0" indent="0">
              <a:buNone/>
            </a:pPr>
            <a:r>
              <a:rPr lang="en-US" sz="2800" dirty="0" smtClean="0"/>
              <a:t>SQL injection, XSS and others which have been mentioned in the report further.</a:t>
            </a:r>
          </a:p>
          <a:p>
            <a:pPr marL="0" indent="0">
              <a:buNone/>
            </a:pPr>
            <a:endParaRPr lang="en-US" sz="2000" dirty="0"/>
          </a:p>
          <a:p>
            <a:pPr marL="0" indent="0">
              <a:buNone/>
            </a:pPr>
            <a:r>
              <a:rPr lang="en-US" sz="2000" dirty="0" smtClean="0"/>
              <a:t> </a:t>
            </a:r>
          </a:p>
        </p:txBody>
      </p:sp>
      <p:sp>
        <p:nvSpPr>
          <p:cNvPr id="4" name="Rectangle 3"/>
          <p:cNvSpPr/>
          <p:nvPr/>
        </p:nvSpPr>
        <p:spPr>
          <a:xfrm>
            <a:off x="2514600" y="132854"/>
            <a:ext cx="4191000" cy="646331"/>
          </a:xfrm>
          <a:prstGeom prst="rect">
            <a:avLst/>
          </a:prstGeom>
          <a:noFill/>
        </p:spPr>
        <p:txBody>
          <a:bodyPr wrap="square" lIns="91440" tIns="45720" rIns="91440" bIns="45720">
            <a:spAutoFit/>
          </a:bodyPr>
          <a:lstStyle/>
          <a:p>
            <a:pPr algn="ctr"/>
            <a:r>
              <a:rPr lang="en-US" sz="3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Introduction</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776342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1103"/>
            <a:ext cx="8229600" cy="1143000"/>
          </a:xfrm>
        </p:spPr>
        <p:txBody>
          <a:bodyPr/>
          <a:lstStyle/>
          <a:p>
            <a:r>
              <a:rPr lang="en-IN" dirty="0" smtClean="0"/>
              <a:t> </a:t>
            </a:r>
            <a:endParaRPr lang="en-IN" dirty="0"/>
          </a:p>
        </p:txBody>
      </p:sp>
      <p:sp>
        <p:nvSpPr>
          <p:cNvPr id="4" name="Rectangle 3"/>
          <p:cNvSpPr/>
          <p:nvPr/>
        </p:nvSpPr>
        <p:spPr>
          <a:xfrm>
            <a:off x="3687040" y="92076"/>
            <a:ext cx="1594988" cy="646331"/>
          </a:xfrm>
          <a:prstGeom prst="rect">
            <a:avLst/>
          </a:prstGeom>
          <a:noFill/>
        </p:spPr>
        <p:txBody>
          <a:bodyPr wrap="none" lIns="91440" tIns="45720" rIns="91440" bIns="4572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Report </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r="3051"/>
          <a:stretch/>
        </p:blipFill>
        <p:spPr>
          <a:xfrm>
            <a:off x="109381" y="942346"/>
            <a:ext cx="9034619" cy="5839454"/>
          </a:xfrm>
        </p:spPr>
      </p:pic>
    </p:spTree>
    <p:extLst>
      <p:ext uri="{BB962C8B-B14F-4D97-AF65-F5344CB8AC3E}">
        <p14:creationId xmlns:p14="http://schemas.microsoft.com/office/powerpoint/2010/main" val="120096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1103"/>
            <a:ext cx="8229600" cy="1143000"/>
          </a:xfrm>
        </p:spPr>
        <p:txBody>
          <a:bodyPr/>
          <a:lstStyle/>
          <a:p>
            <a:r>
              <a:rPr lang="en-IN" dirty="0" smtClean="0"/>
              <a:t> </a:t>
            </a:r>
            <a:endParaRPr lang="en-IN" dirty="0"/>
          </a:p>
        </p:txBody>
      </p:sp>
      <p:sp>
        <p:nvSpPr>
          <p:cNvPr id="4" name="Rectangle 3"/>
          <p:cNvSpPr/>
          <p:nvPr/>
        </p:nvSpPr>
        <p:spPr>
          <a:xfrm>
            <a:off x="3739141" y="92076"/>
            <a:ext cx="1490793" cy="646331"/>
          </a:xfrm>
          <a:prstGeom prst="rect">
            <a:avLst/>
          </a:prstGeom>
          <a:noFill/>
        </p:spPr>
        <p:txBody>
          <a:bodyPr wrap="none" lIns="91440" tIns="45720" rIns="91440" bIns="4572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Report</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54" y="977434"/>
            <a:ext cx="9071083" cy="5347166"/>
          </a:xfrm>
        </p:spPr>
      </p:pic>
    </p:spTree>
    <p:extLst>
      <p:ext uri="{BB962C8B-B14F-4D97-AF65-F5344CB8AC3E}">
        <p14:creationId xmlns:p14="http://schemas.microsoft.com/office/powerpoint/2010/main" val="200287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1400" b="1" u="sng" dirty="0" smtClean="0"/>
              <a:t>             </a:t>
            </a:r>
            <a:r>
              <a:rPr lang="en-US" sz="4000" b="1" u="sng" dirty="0" smtClean="0"/>
              <a:t>        </a:t>
            </a:r>
            <a:endParaRPr lang="en-US" sz="4000" b="1" u="sng" dirty="0"/>
          </a:p>
        </p:txBody>
      </p:sp>
      <p:sp>
        <p:nvSpPr>
          <p:cNvPr id="3" name="Content Placeholder 2"/>
          <p:cNvSpPr>
            <a:spLocks noGrp="1"/>
          </p:cNvSpPr>
          <p:nvPr>
            <p:ph idx="1"/>
          </p:nvPr>
        </p:nvSpPr>
        <p:spPr>
          <a:xfrm>
            <a:off x="1" y="779185"/>
            <a:ext cx="9127836" cy="6078815"/>
          </a:xfrm>
        </p:spPr>
        <p:txBody>
          <a:bodyPr>
            <a:normAutofit/>
          </a:bodyPr>
          <a:lstStyle/>
          <a:p>
            <a:pPr marL="0" indent="0">
              <a:buNone/>
            </a:pPr>
            <a:endParaRPr lang="en-US" sz="2800" dirty="0"/>
          </a:p>
          <a:p>
            <a:pPr marL="0" indent="0">
              <a:buNone/>
            </a:pPr>
            <a:r>
              <a:rPr lang="en-US" sz="2800" dirty="0" smtClean="0"/>
              <a:t>One of the vulnerabilities that has been exploited is SQL injection. As per OWASP’s definition SQL Injection is type of attack in which an attacker can input </a:t>
            </a:r>
            <a:r>
              <a:rPr lang="en-US" sz="2800" dirty="0" err="1" smtClean="0"/>
              <a:t>sql</a:t>
            </a:r>
            <a:r>
              <a:rPr lang="en-US" sz="2800" dirty="0" smtClean="0"/>
              <a:t> queries in an input field and from the client to the application.</a:t>
            </a:r>
          </a:p>
          <a:p>
            <a:pPr marL="0" indent="0">
              <a:buNone/>
            </a:pPr>
            <a:endParaRPr lang="en-US" sz="2800" dirty="0"/>
          </a:p>
          <a:p>
            <a:pPr marL="0" indent="0">
              <a:buNone/>
            </a:pPr>
            <a:r>
              <a:rPr lang="en-US" sz="2800" dirty="0" smtClean="0"/>
              <a:t>Successful attack can read, modify and execute operations on the database.</a:t>
            </a:r>
          </a:p>
          <a:p>
            <a:pPr marL="0" indent="0">
              <a:buNone/>
            </a:pPr>
            <a:endParaRPr lang="en-US" sz="2000" dirty="0"/>
          </a:p>
          <a:p>
            <a:pPr marL="0" indent="0">
              <a:buNone/>
            </a:pPr>
            <a:r>
              <a:rPr lang="en-US" sz="2000" dirty="0" smtClean="0"/>
              <a:t> </a:t>
            </a:r>
          </a:p>
        </p:txBody>
      </p:sp>
      <p:sp>
        <p:nvSpPr>
          <p:cNvPr id="4" name="Rectangle 3"/>
          <p:cNvSpPr/>
          <p:nvPr/>
        </p:nvSpPr>
        <p:spPr>
          <a:xfrm>
            <a:off x="2514600" y="132854"/>
            <a:ext cx="4191000" cy="646331"/>
          </a:xfrm>
          <a:prstGeom prst="rect">
            <a:avLst/>
          </a:prstGeom>
          <a:noFill/>
        </p:spPr>
        <p:txBody>
          <a:bodyPr wrap="square" lIns="91440" tIns="45720" rIns="91440" bIns="45720">
            <a:spAutoFit/>
          </a:bodyPr>
          <a:lstStyle/>
          <a:p>
            <a:pPr algn="ctr"/>
            <a:r>
              <a:rPr lang="en-US" sz="3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Vulnerability</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21166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664" b="46667"/>
          <a:stretch/>
        </p:blipFill>
        <p:spPr>
          <a:xfrm>
            <a:off x="0" y="949160"/>
            <a:ext cx="9148618" cy="2778734"/>
          </a:xfrm>
        </p:spPr>
      </p:pic>
      <p:sp>
        <p:nvSpPr>
          <p:cNvPr id="4" name="Rectangle 3"/>
          <p:cNvSpPr/>
          <p:nvPr/>
        </p:nvSpPr>
        <p:spPr>
          <a:xfrm>
            <a:off x="2642400" y="130850"/>
            <a:ext cx="3910799" cy="646331"/>
          </a:xfrm>
          <a:prstGeom prst="rect">
            <a:avLst/>
          </a:prstGeom>
          <a:noFill/>
        </p:spPr>
        <p:txBody>
          <a:bodyPr wrap="square" lIns="91440" tIns="45720" rIns="91440" bIns="4572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4444" b="54074"/>
          <a:stretch/>
        </p:blipFill>
        <p:spPr>
          <a:xfrm>
            <a:off x="0" y="3200400"/>
            <a:ext cx="9144000" cy="3105150"/>
          </a:xfrm>
          <a:prstGeom prst="rect">
            <a:avLst/>
          </a:prstGeom>
        </p:spPr>
      </p:pic>
    </p:spTree>
    <p:extLst>
      <p:ext uri="{BB962C8B-B14F-4D97-AF65-F5344CB8AC3E}">
        <p14:creationId xmlns:p14="http://schemas.microsoft.com/office/powerpoint/2010/main" val="3203847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1103"/>
            <a:ext cx="8229600" cy="1143000"/>
          </a:xfrm>
        </p:spPr>
        <p:txBody>
          <a:bodyPr/>
          <a:lstStyle/>
          <a:p>
            <a:r>
              <a:rPr lang="en-IN" dirty="0" smtClean="0"/>
              <a:t> </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40406"/>
            <a:ext cx="9144000" cy="4486275"/>
          </a:xfrm>
        </p:spPr>
      </p:pic>
      <p:sp>
        <p:nvSpPr>
          <p:cNvPr id="4" name="Rectangle 3"/>
          <p:cNvSpPr/>
          <p:nvPr/>
        </p:nvSpPr>
        <p:spPr>
          <a:xfrm>
            <a:off x="2780897" y="92076"/>
            <a:ext cx="3407279" cy="646331"/>
          </a:xfrm>
          <a:prstGeom prst="rect">
            <a:avLst/>
          </a:prstGeom>
          <a:noFill/>
        </p:spPr>
        <p:txBody>
          <a:bodyPr wrap="none" lIns="91440" tIns="45720" rIns="91440" bIns="4572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TextBox 5"/>
          <p:cNvSpPr txBox="1"/>
          <p:nvPr/>
        </p:nvSpPr>
        <p:spPr>
          <a:xfrm>
            <a:off x="228600" y="1118626"/>
            <a:ext cx="7696200" cy="954107"/>
          </a:xfrm>
          <a:prstGeom prst="rect">
            <a:avLst/>
          </a:prstGeom>
          <a:noFill/>
        </p:spPr>
        <p:txBody>
          <a:bodyPr wrap="square" rtlCol="0">
            <a:spAutoFit/>
          </a:bodyPr>
          <a:lstStyle/>
          <a:p>
            <a:r>
              <a:rPr lang="en-IN" sz="2800" dirty="0" smtClean="0"/>
              <a:t>We are logged in the interface due to </a:t>
            </a:r>
            <a:r>
              <a:rPr lang="en-IN" sz="2800" dirty="0" err="1" smtClean="0"/>
              <a:t>sql</a:t>
            </a:r>
            <a:r>
              <a:rPr lang="en-IN" sz="2800" dirty="0" smtClean="0"/>
              <a:t> injection vulnerability.</a:t>
            </a:r>
            <a:endParaRPr lang="en-IN" sz="2800" dirty="0"/>
          </a:p>
        </p:txBody>
      </p:sp>
    </p:spTree>
    <p:extLst>
      <p:ext uri="{BB962C8B-B14F-4D97-AF65-F5344CB8AC3E}">
        <p14:creationId xmlns:p14="http://schemas.microsoft.com/office/powerpoint/2010/main" val="388466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76200" y="1524000"/>
            <a:ext cx="9067800" cy="5334000"/>
          </a:xfrm>
        </p:spPr>
        <p:txBody>
          <a:bodyPr>
            <a:normAutofit/>
          </a:bodyPr>
          <a:lstStyle/>
          <a:p>
            <a:pPr marL="0" indent="0">
              <a:buNone/>
            </a:pPr>
            <a:r>
              <a:rPr lang="en-IN" sz="2800" dirty="0" smtClean="0"/>
              <a:t>I have used SQL map tool, which is used to exploit SQL vulnerabilities.</a:t>
            </a:r>
          </a:p>
          <a:p>
            <a:pPr marL="0" indent="0">
              <a:buNone/>
            </a:pPr>
            <a:endParaRPr lang="en-IN" sz="2800" dirty="0"/>
          </a:p>
          <a:p>
            <a:pPr marL="0" indent="0">
              <a:buNone/>
            </a:pPr>
            <a:r>
              <a:rPr lang="en-IN" sz="2800" dirty="0" smtClean="0"/>
              <a:t>I have demonstrated the use of tool of SQL map, in which I would be exploiting the SQL injection </a:t>
            </a:r>
            <a:r>
              <a:rPr lang="en-IN" sz="2800" dirty="0" err="1"/>
              <a:t>v</a:t>
            </a:r>
            <a:r>
              <a:rPr lang="en-IN" sz="2800" dirty="0" err="1" smtClean="0"/>
              <a:t>ulnerabilties</a:t>
            </a:r>
            <a:r>
              <a:rPr lang="en-IN" sz="2800" dirty="0" smtClean="0"/>
              <a:t> and get the information of the database.</a:t>
            </a:r>
            <a:endParaRPr lang="en-IN" sz="2800" dirty="0"/>
          </a:p>
        </p:txBody>
      </p:sp>
      <p:sp>
        <p:nvSpPr>
          <p:cNvPr id="4" name="Rectangle 3"/>
          <p:cNvSpPr/>
          <p:nvPr/>
        </p:nvSpPr>
        <p:spPr>
          <a:xfrm>
            <a:off x="2407422" y="0"/>
            <a:ext cx="4602978" cy="646331"/>
          </a:xfrm>
          <a:prstGeom prst="rect">
            <a:avLst/>
          </a:prstGeom>
          <a:noFill/>
        </p:spPr>
        <p:txBody>
          <a:bodyPr wrap="square" lIns="91440" tIns="45720" rIns="91440" bIns="45720">
            <a:spAutoFit/>
          </a:bodyPr>
          <a:lstStyle/>
          <a:p>
            <a:pPr algn="ctr"/>
            <a:r>
              <a:rPr lang="en-US" sz="3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Further Exploitation</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361452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Proof of Concept</a:t>
            </a:r>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r>
            <a:b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dirty="0" smtClean="0"/>
              <a:t>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6" y="838200"/>
            <a:ext cx="9110133" cy="6019800"/>
          </a:xfrm>
        </p:spPr>
      </p:pic>
    </p:spTree>
    <p:extLst>
      <p:ext uri="{BB962C8B-B14F-4D97-AF65-F5344CB8AC3E}">
        <p14:creationId xmlns:p14="http://schemas.microsoft.com/office/powerpoint/2010/main" val="2999069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455</Words>
  <Application>Microsoft Office PowerPoint</Application>
  <PresentationFormat>On-screen Show (4:3)</PresentationFormat>
  <Paragraphs>54</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 </vt:lpstr>
      <vt:lpstr>                        </vt:lpstr>
      <vt:lpstr> </vt:lpstr>
      <vt:lpstr> </vt:lpstr>
      <vt:lpstr>                     </vt:lpstr>
      <vt:lpstr> </vt:lpstr>
      <vt:lpstr> </vt:lpstr>
      <vt:lpstr> </vt:lpstr>
      <vt:lpstr>Proof of Concept  </vt:lpstr>
      <vt:lpstr>Proof of Concept  </vt:lpstr>
      <vt:lpstr>Proof of Concept  </vt:lpstr>
      <vt:lpstr>Proof of Concept  </vt:lpstr>
      <vt:lpstr>Mitigation  </vt:lpstr>
      <vt:lpstr>Vulnerability  </vt:lpstr>
      <vt:lpstr>Proof of Concept  </vt:lpstr>
      <vt:lpstr>Mitigation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STUDIO INTERNSHIP FOR ETHICAL HACKING TASK - 2</dc:title>
  <dc:creator>AMINA</dc:creator>
  <cp:lastModifiedBy>Agam Thakur</cp:lastModifiedBy>
  <cp:revision>27</cp:revision>
  <dcterms:created xsi:type="dcterms:W3CDTF">2006-08-16T00:00:00Z</dcterms:created>
  <dcterms:modified xsi:type="dcterms:W3CDTF">2022-03-23T08:04:22Z</dcterms:modified>
</cp:coreProperties>
</file>